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.xml" ContentType="application/vnd.openxmlformats-officedocument.presentationml.slideLayout+xml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6.png" ContentType="image/png"/>
  <Override PartName="/ppt/media/image2.png" ContentType="image/png"/>
  <Override PartName="/ppt/media/image15.png" ContentType="image/png"/>
  <Override PartName="/ppt/media/image1.png" ContentType="image/png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wrap="none" lIns="0" rIns="0" tIns="0" bIns="0"/>
          <a:p>
            <a:r>
              <a:rPr lang="en-IN"/>
              <a:t>Click to edit the notes format</a:t>
            </a:r>
            <a:endParaRPr/>
          </a:p>
        </p:txBody>
      </p:sp>
      <p:sp>
        <p:nvSpPr>
          <p:cNvPr id="9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320" cy="534240"/>
          </a:xfrm>
          <a:prstGeom prst="rect">
            <a:avLst/>
          </a:prstGeom>
        </p:spPr>
        <p:txBody>
          <a:bodyPr wrap="none" lIns="0" rIns="0" tIns="0" bIns="0"/>
          <a:p>
            <a:r>
              <a:rPr lang="en-IN"/>
              <a:t>&lt;header&gt;</a:t>
            </a:r>
            <a:endParaRPr/>
          </a:p>
        </p:txBody>
      </p:sp>
      <p:sp>
        <p:nvSpPr>
          <p:cNvPr id="92" name="PlaceHolder 3"/>
          <p:cNvSpPr>
            <a:spLocks noGrp="1"/>
          </p:cNvSpPr>
          <p:nvPr>
            <p:ph type="dt"/>
          </p:nvPr>
        </p:nvSpPr>
        <p:spPr>
          <a:xfrm>
            <a:off x="4279320" y="0"/>
            <a:ext cx="3280320" cy="534240"/>
          </a:xfrm>
          <a:prstGeom prst="rect">
            <a:avLst/>
          </a:prstGeom>
        </p:spPr>
        <p:txBody>
          <a:bodyPr wrap="none" lIns="0" rIns="0" tIns="0" bIns="0"/>
          <a:p>
            <a:pPr algn="r"/>
            <a:r>
              <a:rPr lang="en-IN"/>
              <a:t>&lt;date/time&gt;</a:t>
            </a:r>
            <a:endParaRPr/>
          </a:p>
        </p:txBody>
      </p:sp>
      <p:sp>
        <p:nvSpPr>
          <p:cNvPr id="9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320" cy="534240"/>
          </a:xfrm>
          <a:prstGeom prst="rect">
            <a:avLst/>
          </a:prstGeom>
        </p:spPr>
        <p:txBody>
          <a:bodyPr wrap="none" lIns="0" rIns="0" tIns="0" bIns="0" anchor="b"/>
          <a:p>
            <a:r>
              <a:rPr lang="en-IN"/>
              <a:t>&lt;footer&gt;</a:t>
            </a:r>
            <a:endParaRPr/>
          </a:p>
        </p:txBody>
      </p:sp>
      <p:sp>
        <p:nvSpPr>
          <p:cNvPr id="94" name="PlaceHolder 5"/>
          <p:cNvSpPr>
            <a:spLocks noGrp="1"/>
          </p:cNvSpPr>
          <p:nvPr>
            <p:ph type="sldNum"/>
          </p:nvPr>
        </p:nvSpPr>
        <p:spPr>
          <a:xfrm>
            <a:off x="4279320" y="10157400"/>
            <a:ext cx="3280320" cy="534240"/>
          </a:xfrm>
          <a:prstGeom prst="rect">
            <a:avLst/>
          </a:prstGeom>
        </p:spPr>
        <p:txBody>
          <a:bodyPr wrap="none" lIns="0" rIns="0" tIns="0" bIns="0" anchor="b"/>
          <a:p>
            <a:pPr algn="r"/>
            <a:fld id="{1BE21091-EDFB-44F7-ACC5-8D3BB30A41F2}" type="slidenum">
              <a:rPr lang="en-IN"/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0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664D1493-10D1-4B14-AB2D-81503EE6C7EA}" type="slidenum">
              <a:rPr lang="en-IN" sz="1200">
                <a:solidFill>
                  <a:srgbClr val="ffffff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1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BCD4A9B0-5FFC-4D5B-BF88-13D3D462AB9E}" type="slidenum">
              <a:rPr lang="en-IN" sz="1200">
                <a:solidFill>
                  <a:srgbClr val="ffffff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1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A5EE2D94-D760-4C28-B915-5250A5394AE2}" type="slidenum">
              <a:rPr lang="en-IN" sz="1200">
                <a:solidFill>
                  <a:srgbClr val="ffffff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1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DFC1F081-12F4-4374-BCBF-3CB1B3996E33}" type="slidenum">
              <a:rPr lang="en-IN" sz="1200">
                <a:solidFill>
                  <a:srgbClr val="ffffff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1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BED606CD-D2BF-4739-AD0C-62FEFA3B3C8F}" type="slidenum">
              <a:rPr lang="en-IN" sz="1200">
                <a:solidFill>
                  <a:srgbClr val="ffffff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4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44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5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44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8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52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>
            <a:fillRect/>
          </a:stretch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31" t="0" r="0" b="0"/>
          <a:stretch>
            <a:fillRect/>
          </a:stretch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 w="9360">
            <a:noFill/>
          </a:ln>
        </p:spPr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>
            <a:fillRect/>
          </a:stretch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297"/>
          <a:stretch>
            <a:fillRect/>
          </a:stretch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7200">
                <a:solidFill>
                  <a:srgbClr val="ebebe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45720" rIns="45720" tIns="91440" bIns="91440"/>
          <a:p>
            <a:pPr>
              <a:lnSpc>
                <a:spcPct val="100000"/>
              </a:lnSpc>
            </a:pPr>
            <a:r>
              <a:rPr lang="en-IN" sz="1100">
                <a:solidFill>
                  <a:srgbClr val="ffffff"/>
                </a:solidFill>
                <a:latin typeface="Century Gothic"/>
              </a:rPr>
              <a:t>13/04/15</a:t>
            </a:r>
            <a:endParaRPr/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45720" rIns="45720" tIns="91440" bIns="91440" anchor="b"/>
          <a:p>
            <a:endParaRPr/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0EB64082-1F3A-42DE-AF2C-18FAAD333BE6}" type="slidenum">
              <a:rPr lang="en-IN" sz="28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wrap="none" lIns="0" rIns="0" tIns="0" bIns="0"/>
          <a:p>
            <a:pPr>
              <a:buSzPct val="2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>
            <a:fillRect/>
          </a:stretch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31" t="0" r="0" b="0"/>
          <a:stretch>
            <a:fillRect/>
          </a:stretch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 w="9360">
            <a:noFill/>
          </a:ln>
        </p:spPr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>
            <a:fillRect/>
          </a:stretch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297"/>
          <a:stretch>
            <a:fillRect/>
          </a:stretch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buSzPct val="2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Fifth level</a:t>
            </a:r>
            <a:endParaRPr/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45720" rIns="45720" tIns="91440" bIns="91440"/>
          <a:p>
            <a:pPr>
              <a:lnSpc>
                <a:spcPct val="100000"/>
              </a:lnSpc>
            </a:pPr>
            <a:r>
              <a:rPr lang="en-IN" sz="1100">
                <a:solidFill>
                  <a:srgbClr val="ffffff"/>
                </a:solidFill>
                <a:latin typeface="Century Gothic"/>
              </a:rPr>
              <a:t>13/04/15</a:t>
            </a:r>
            <a:endParaRPr/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45720" rIns="45720" tIns="91440" bIns="91440" anchor="b"/>
          <a:p>
            <a:endParaRPr/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A5123307-1EDD-41FD-94DD-7CD2F69A985B}" type="slidenum">
              <a:rPr lang="en-IN" sz="28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1080360" y="607680"/>
            <a:ext cx="8824680" cy="82980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>
                <a:solidFill>
                  <a:srgbClr val="ebebeb"/>
                </a:solidFill>
                <a:latin typeface="Century Gothic"/>
              </a:rPr>
              <a:t>Case 5:</a:t>
            </a:r>
            <a:r>
              <a:rPr lang="en-US">
                <a:solidFill>
                  <a:srgbClr val="ebebeb"/>
                </a:solidFill>
                <a:latin typeface="Century Gothic"/>
              </a:rPr>
              <a:t>
</a:t>
            </a:r>
            <a:r>
              <a:rPr lang="en-US">
                <a:solidFill>
                  <a:srgbClr val="ebebeb"/>
                </a:solidFill>
                <a:latin typeface="Century Gothic"/>
              </a:rPr>
              <a:t>             Hash Table using Red Black Trees storing frequencies</a:t>
            </a:r>
            <a:endParaRPr/>
          </a:p>
        </p:txBody>
      </p:sp>
      <p:sp>
        <p:nvSpPr>
          <p:cNvPr id="96" name="CustomShape 2"/>
          <p:cNvSpPr/>
          <p:nvPr/>
        </p:nvSpPr>
        <p:spPr>
          <a:xfrm>
            <a:off x="1051200" y="2286000"/>
            <a:ext cx="7806600" cy="1187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>
                <a:solidFill>
                  <a:srgbClr val="ffffff"/>
                </a:solidFill>
                <a:latin typeface="Century Gothic"/>
              </a:rPr>
              <a:t>There are two parts in this case</a:t>
            </a:r>
            <a:endParaRPr/>
          </a:p>
          <a:p>
            <a:pPr>
              <a:lnSpc>
                <a:spcPct val="100000"/>
              </a:lnSpc>
              <a:buFont typeface="Century Gothic"/>
              <a:buAutoNum type="arabicPeriod"/>
            </a:pPr>
            <a:r>
              <a:rPr lang="en-IN">
                <a:solidFill>
                  <a:srgbClr val="ffffff"/>
                </a:solidFill>
                <a:latin typeface="Century Gothic"/>
              </a:rPr>
              <a:t>Building the Data Structure(Insertion)</a:t>
            </a:r>
            <a:endParaRPr/>
          </a:p>
          <a:p>
            <a:pPr>
              <a:lnSpc>
                <a:spcPct val="100000"/>
              </a:lnSpc>
              <a:buFont typeface="Century Gothic"/>
              <a:buAutoNum type="arabicPeriod"/>
            </a:pPr>
            <a:r>
              <a:rPr lang="en-IN">
                <a:solidFill>
                  <a:srgbClr val="ffffff"/>
                </a:solidFill>
                <a:latin typeface="Century Gothic"/>
              </a:rPr>
              <a:t>Searching the Data Structure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366840" y="270000"/>
            <a:ext cx="9403920" cy="5698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400">
                <a:solidFill>
                  <a:srgbClr val="ebebeb"/>
                </a:solidFill>
                <a:latin typeface="Century Gothic"/>
              </a:rPr>
              <a:t>Building the Data Structure</a:t>
            </a:r>
            <a:endParaRPr/>
          </a:p>
        </p:txBody>
      </p:sp>
      <p:sp>
        <p:nvSpPr>
          <p:cNvPr id="98" name="TextShape 2"/>
          <p:cNvSpPr txBox="1"/>
          <p:nvPr/>
        </p:nvSpPr>
        <p:spPr>
          <a:xfrm>
            <a:off x="192960" y="1099440"/>
            <a:ext cx="6266520" cy="4822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The starting time is stored using object start of gettimeofday structure.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We traverse the string from the start and the end till we encounter alphanumeric characters in order to get rid of punctuations if any.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We take the valid substring and transform it in to lower case.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Slot number of the word is calculated.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We check if the word is already inserted in MF[slot][f].If yes, then we increment the frequency of the word or else we insert that word in MF[slot][f].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The finishing time is stored using object end of the gettimeofday structure.</a:t>
            </a:r>
            <a:endParaRPr/>
          </a:p>
        </p:txBody>
      </p:sp>
      <p:pic>
        <p:nvPicPr>
          <p:cNvPr id="99" name="Picture 5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453720" y="1224000"/>
            <a:ext cx="5718960" cy="4122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273240" y="364320"/>
            <a:ext cx="9403920" cy="4737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400">
                <a:solidFill>
                  <a:srgbClr val="ebebeb"/>
                </a:solidFill>
                <a:latin typeface="Century Gothic"/>
              </a:rPr>
              <a:t>Searching the Data Structure</a:t>
            </a:r>
            <a:endParaRPr/>
          </a:p>
        </p:txBody>
      </p:sp>
      <p:sp>
        <p:nvSpPr>
          <p:cNvPr id="101" name="TextShape 2"/>
          <p:cNvSpPr txBox="1"/>
          <p:nvPr/>
        </p:nvSpPr>
        <p:spPr>
          <a:xfrm>
            <a:off x="252360" y="1184400"/>
            <a:ext cx="5870160" cy="54475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Enter a word to search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The starting time is stored  using object end of gettimeofday structure.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Transform the word to lower case and calculate the slot number.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In each file search for the word in MF[slot][f] and store the frequency of word.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The file names are sorted on the basis of frequency of the word stored in each file.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The finishing time is stored using object end of gettimeofday structure.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102" name="Picture 4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299280" y="1486800"/>
            <a:ext cx="5854320" cy="3832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646200" y="452520"/>
            <a:ext cx="9403920" cy="4287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400">
                <a:solidFill>
                  <a:srgbClr val="ebebeb"/>
                </a:solidFill>
                <a:latin typeface="Century Gothic"/>
              </a:rPr>
              <a:t>Asymptotic Analysis(Time and Space complexities)</a:t>
            </a:r>
            <a:endParaRPr/>
          </a:p>
        </p:txBody>
      </p:sp>
      <p:sp>
        <p:nvSpPr>
          <p:cNvPr id="104" name="TextShape 2"/>
          <p:cNvSpPr txBox="1"/>
          <p:nvPr/>
        </p:nvSpPr>
        <p:spPr>
          <a:xfrm>
            <a:off x="708120" y="1365120"/>
            <a:ext cx="10424160" cy="48826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Let m, F, f ,n be the number of slots, number of text files, total number of distinct words in the files and total number of words respectively.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Define </a:t>
            </a:r>
            <a:r>
              <a:rPr b="1" lang="en-US" sz="1600">
                <a:solidFill>
                  <a:srgbClr val="ffffff"/>
                </a:solidFill>
                <a:latin typeface="Century Gothic"/>
              </a:rPr>
              <a:t>α</a:t>
            </a:r>
            <a:r>
              <a:rPr lang="en-US" sz="1600">
                <a:solidFill>
                  <a:srgbClr val="ffffff"/>
                </a:solidFill>
                <a:latin typeface="Century Gothic"/>
              </a:rPr>
              <a:t> = n/(F x m), then </a:t>
            </a:r>
            <a:r>
              <a:rPr b="1" lang="en-US" sz="1600">
                <a:solidFill>
                  <a:srgbClr val="ffffff"/>
                </a:solidFill>
                <a:latin typeface="Century Gothic"/>
              </a:rPr>
              <a:t>α</a:t>
            </a:r>
            <a:r>
              <a:rPr lang="en-US" sz="1600">
                <a:solidFill>
                  <a:srgbClr val="ffffff"/>
                </a:solidFill>
                <a:latin typeface="Century Gothic"/>
              </a:rPr>
              <a:t>/f is the number of nodes in a Red Black Tree in each slot.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So for building the Data Structure, we take O(1) time to calculate the hash value(slot number) and O(log( </a:t>
            </a:r>
            <a:r>
              <a:rPr b="1" lang="en-US" sz="1600">
                <a:solidFill>
                  <a:srgbClr val="ffffff"/>
                </a:solidFill>
                <a:latin typeface="Century Gothic"/>
              </a:rPr>
              <a:t>α</a:t>
            </a:r>
            <a:r>
              <a:rPr lang="en-US" sz="1600">
                <a:solidFill>
                  <a:srgbClr val="ffffff"/>
                </a:solidFill>
                <a:latin typeface="Century Gothic"/>
              </a:rPr>
              <a:t>/f)) to insert the word in the Red Black tree for each word. So in total for n words building of Data Structure takes O(n log(</a:t>
            </a:r>
            <a:r>
              <a:rPr b="1" lang="en-US" sz="1600">
                <a:solidFill>
                  <a:srgbClr val="ffffff"/>
                </a:solidFill>
                <a:latin typeface="Century Gothic"/>
              </a:rPr>
              <a:t>α</a:t>
            </a:r>
            <a:r>
              <a:rPr lang="en-US" sz="1600">
                <a:solidFill>
                  <a:srgbClr val="ffffff"/>
                </a:solidFill>
                <a:latin typeface="Century Gothic"/>
              </a:rPr>
              <a:t>/f)) time.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For searching, first we need to calculate hash value(slot number) which takes O(1) time and then search the word in O(log(</a:t>
            </a:r>
            <a:r>
              <a:rPr b="1" lang="en-US" sz="1600">
                <a:solidFill>
                  <a:srgbClr val="ffffff"/>
                </a:solidFill>
                <a:latin typeface="Century Gothic"/>
              </a:rPr>
              <a:t>α</a:t>
            </a:r>
            <a:r>
              <a:rPr lang="en-US" sz="1600">
                <a:solidFill>
                  <a:srgbClr val="ffffff"/>
                </a:solidFill>
                <a:latin typeface="Century Gothic"/>
              </a:rPr>
              <a:t>/f)) time.(time required to search in a Red Black Tree).So Searching a word takes O(log(</a:t>
            </a:r>
            <a:r>
              <a:rPr b="1" lang="en-US" sz="1600">
                <a:solidFill>
                  <a:srgbClr val="ffffff"/>
                </a:solidFill>
                <a:latin typeface="Century Gothic"/>
              </a:rPr>
              <a:t>α</a:t>
            </a:r>
            <a:r>
              <a:rPr lang="en-US" sz="1600">
                <a:solidFill>
                  <a:srgbClr val="ffffff"/>
                </a:solidFill>
                <a:latin typeface="Century Gothic"/>
              </a:rPr>
              <a:t>/f)) time.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Space complexity is total number of nodes of Red Black Trees which is total number of distinct words which is  O(n/f).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646200" y="452520"/>
            <a:ext cx="9403920" cy="4795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ebebeb"/>
                </a:solidFill>
                <a:latin typeface="Century Gothic"/>
              </a:rPr>
              <a:t>Pros and Cons</a:t>
            </a:r>
            <a:endParaRPr/>
          </a:p>
        </p:txBody>
      </p:sp>
      <p:sp>
        <p:nvSpPr>
          <p:cNvPr id="106" name="TextShape 2"/>
          <p:cNvSpPr txBox="1"/>
          <p:nvPr/>
        </p:nvSpPr>
        <p:spPr>
          <a:xfrm>
            <a:off x="637560" y="129456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Pros:</a:t>
            </a:r>
            <a:endParaRPr/>
          </a:p>
          <a:p>
            <a:pPr>
              <a:lnSpc>
                <a:spcPct val="100000"/>
              </a:lnSpc>
              <a:buSzPct val="25000"/>
              <a:buFont typeface="Century Gothic"/>
              <a:buAutoNum type="arabicPeriod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This algorithm reduces the building Data Structure time compared to case 4 by log(m).</a:t>
            </a:r>
            <a:endParaRPr/>
          </a:p>
          <a:p>
            <a:pPr>
              <a:lnSpc>
                <a:spcPct val="100000"/>
              </a:lnSpc>
              <a:buSzPct val="25000"/>
              <a:buFont typeface="Century Gothic"/>
              <a:buAutoNum type="arabicPeriod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This algorithm has best(fastest) searching time among all the five cases.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Cons:</a:t>
            </a:r>
            <a:endParaRPr/>
          </a:p>
          <a:p>
            <a:pPr>
              <a:lnSpc>
                <a:spcPct val="100000"/>
              </a:lnSpc>
              <a:buSzPct val="25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This algorithm is n times slower in building the Data Structure compared to the case of building the Data Structure using normal Linked Lists.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